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2" r:id="rId2"/>
    <p:sldId id="256" r:id="rId3"/>
    <p:sldId id="257" r:id="rId4"/>
    <p:sldId id="258" r:id="rId5"/>
    <p:sldId id="282" r:id="rId6"/>
    <p:sldId id="287" r:id="rId7"/>
    <p:sldId id="286" r:id="rId8"/>
    <p:sldId id="266" r:id="rId9"/>
    <p:sldId id="259" r:id="rId10"/>
    <p:sldId id="288" r:id="rId11"/>
    <p:sldId id="289" r:id="rId12"/>
    <p:sldId id="290" r:id="rId13"/>
    <p:sldId id="291" r:id="rId14"/>
    <p:sldId id="292" r:id="rId15"/>
    <p:sldId id="260" r:id="rId16"/>
    <p:sldId id="261" r:id="rId17"/>
    <p:sldId id="263" r:id="rId18"/>
    <p:sldId id="281" r:id="rId19"/>
    <p:sldId id="268" r:id="rId20"/>
    <p:sldId id="267" r:id="rId21"/>
    <p:sldId id="269" r:id="rId22"/>
    <p:sldId id="270" r:id="rId23"/>
    <p:sldId id="271" r:id="rId24"/>
    <p:sldId id="273" r:id="rId25"/>
    <p:sldId id="272" r:id="rId26"/>
    <p:sldId id="277" r:id="rId27"/>
    <p:sldId id="274" r:id="rId28"/>
    <p:sldId id="275" r:id="rId29"/>
    <p:sldId id="276" r:id="rId30"/>
    <p:sldId id="278" r:id="rId31"/>
    <p:sldId id="279" r:id="rId32"/>
    <p:sldId id="280" r:id="rId33"/>
    <p:sldId id="26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8" autoAdjust="0"/>
    <p:restoredTop sz="79158" autoAdjust="0"/>
  </p:normalViewPr>
  <p:slideViewPr>
    <p:cSldViewPr snapToGrid="0">
      <p:cViewPr>
        <p:scale>
          <a:sx n="61" d="100"/>
          <a:sy n="61" d="100"/>
        </p:scale>
        <p:origin x="37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0.95</c:v>
                </c:pt>
                <c:pt idx="1">
                  <c:v>0.05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1CD-4F10-AD9D-83A4EA664BD9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C5A-44A0-82C5-F5E8587E26C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C5A-44A0-82C5-F5E8587E26C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C5A-44A0-82C5-F5E8587E26C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C5A-44A0-82C5-F5E8587E26CB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0.85</c:v>
                </c:pt>
                <c:pt idx="1">
                  <c:v>0.15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3C5A-44A0-82C5-F5E8587E26CB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FDF-40C3-B62A-42EE08E4D7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FDF-40C3-B62A-42EE08E4D7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FFDF-40C3-B62A-42EE08E4D70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FFDF-40C3-B62A-42EE08E4D702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0.75</c:v>
                </c:pt>
                <c:pt idx="1">
                  <c:v>0.25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FFDF-40C3-B62A-42EE08E4D702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DF426-1158-4EFD-9D47-FA2A1965E64F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7391C-99D9-45C0-99E6-274938EA51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9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There are aspects of a language that are impossible to understand, unless you interact. Directly.</a:t>
            </a:r>
            <a:r>
              <a:rPr lang="en-GB" baseline="0" dirty="0"/>
              <a:t> </a:t>
            </a:r>
            <a:r>
              <a:rPr lang="en-GB" baseline="0"/>
              <a:t>And learn in person.</a:t>
            </a:r>
            <a:endParaRPr lang="en-GB"/>
          </a:p>
          <a:p>
            <a:r>
              <a:rPr lang="en-GB" dirty="0"/>
              <a:t>How do we prepare</a:t>
            </a:r>
            <a:r>
              <a:rPr lang="en-GB" baseline="0" dirty="0"/>
              <a:t> a platform for the market? How do we monetise, in a setting like a language community, historically difficult to deal with?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7391C-99D9-45C0-99E6-274938EA511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065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do you prepare this to something ready for the market?</a:t>
            </a:r>
            <a:br>
              <a:rPr lang="en-GB" dirty="0"/>
            </a:br>
            <a:r>
              <a:rPr lang="en-GB" dirty="0"/>
              <a:t>In</a:t>
            </a:r>
            <a:r>
              <a:rPr lang="en-GB" baseline="0" dirty="0"/>
              <a:t> today’s hyperactively entrepreneurial world, this kind of skill is more and more critical.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7391C-99D9-45C0-99E6-274938EA511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845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made us think: how do we </a:t>
            </a:r>
            <a:r>
              <a:rPr lang="en-GB" sz="1200" dirty="0">
                <a:latin typeface="Ubuntu Medium" panose="020B0604030602030204" pitchFamily="34" charset="0"/>
              </a:rPr>
              <a:t>“exclusivity/seriousness”? WE WANT TO BE A PROFESSIONAL NETWORK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7391C-99D9-45C0-99E6-274938EA511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022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Needs</a:t>
            </a:r>
            <a:r>
              <a:rPr lang="en-GB" baseline="0" dirty="0"/>
              <a:t> lead to a strategy, a strategy leads to a brand, and al these </a:t>
            </a:r>
            <a:r>
              <a:rPr lang="en-GB" dirty="0"/>
              <a:t>drive our tailored monetisation</a:t>
            </a:r>
            <a:r>
              <a:rPr lang="en-GB" baseline="0" dirty="0"/>
              <a:t> strategy. But more about that later.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7391C-99D9-45C0-99E6-274938EA511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7278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 to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7391C-99D9-45C0-99E6-274938EA511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531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Circles a bit</a:t>
            </a:r>
            <a:r>
              <a:rPr lang="en-GB" baseline="0" dirty="0"/>
              <a:t> bigger, flags inside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D7391C-99D9-45C0-99E6-274938EA511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885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C6C7E-14B4-48C2-96C6-B1A6168A7A2B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E2FEC-B3BB-4904-A22E-48F8BD401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3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C6C7E-14B4-48C2-96C6-B1A6168A7A2B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E2FEC-B3BB-4904-A22E-48F8BD401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684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C6C7E-14B4-48C2-96C6-B1A6168A7A2B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E2FEC-B3BB-4904-A22E-48F8BD401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42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C6C7E-14B4-48C2-96C6-B1A6168A7A2B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E2FEC-B3BB-4904-A22E-48F8BD401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75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C6C7E-14B4-48C2-96C6-B1A6168A7A2B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E2FEC-B3BB-4904-A22E-48F8BD401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0984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C6C7E-14B4-48C2-96C6-B1A6168A7A2B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E2FEC-B3BB-4904-A22E-48F8BD401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1193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C6C7E-14B4-48C2-96C6-B1A6168A7A2B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E2FEC-B3BB-4904-A22E-48F8BD401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439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C6C7E-14B4-48C2-96C6-B1A6168A7A2B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E2FEC-B3BB-4904-A22E-48F8BD401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437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C6C7E-14B4-48C2-96C6-B1A6168A7A2B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E2FEC-B3BB-4904-A22E-48F8BD401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32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C6C7E-14B4-48C2-96C6-B1A6168A7A2B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E2FEC-B3BB-4904-A22E-48F8BD401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314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C6C7E-14B4-48C2-96C6-B1A6168A7A2B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E2FEC-B3BB-4904-A22E-48F8BD401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887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C6C7E-14B4-48C2-96C6-B1A6168A7A2B}" type="datetimeFigureOut">
              <a:rPr lang="en-GB" smtClean="0"/>
              <a:t>27/09/2016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E2FEC-B3BB-4904-A22E-48F8BD401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836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82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7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5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7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9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2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4931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1770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00200" y="971550"/>
            <a:ext cx="7264400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6400" dirty="0">
                <a:solidFill>
                  <a:schemeClr val="bg1"/>
                </a:solidFill>
                <a:effectLst>
                  <a:reflection blurRad="12700" stA="23000" endPos="73000" dir="5400000" sy="-100000" algn="bl" rotWithShape="0"/>
                </a:effectLst>
                <a:latin typeface="+mj-lt"/>
              </a:rPr>
              <a:t>PROTOTYPE LAUNCH</a:t>
            </a:r>
          </a:p>
        </p:txBody>
      </p:sp>
    </p:spTree>
    <p:extLst>
      <p:ext uri="{BB962C8B-B14F-4D97-AF65-F5344CB8AC3E}">
        <p14:creationId xmlns:p14="http://schemas.microsoft.com/office/powerpoint/2010/main" val="74067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00200" y="971550"/>
            <a:ext cx="7264400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GB" sz="6400" dirty="0">
                <a:solidFill>
                  <a:schemeClr val="bg1"/>
                </a:solidFill>
                <a:effectLst>
                  <a:reflection blurRad="12700" stA="23000" endPos="73000" dir="5400000" sy="-100000" algn="bl" rotWithShape="0"/>
                </a:effectLst>
                <a:latin typeface="+mj-lt"/>
              </a:rPr>
              <a:t>CONCEPT INTERFACE</a:t>
            </a:r>
          </a:p>
        </p:txBody>
      </p:sp>
    </p:spTree>
    <p:extLst>
      <p:ext uri="{BB962C8B-B14F-4D97-AF65-F5344CB8AC3E}">
        <p14:creationId xmlns:p14="http://schemas.microsoft.com/office/powerpoint/2010/main" val="57192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3775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13" b="2372"/>
          <a:stretch/>
        </p:blipFill>
        <p:spPr>
          <a:xfrm>
            <a:off x="1273442" y="313152"/>
            <a:ext cx="7991208" cy="60812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24" b="462"/>
          <a:stretch/>
        </p:blipFill>
        <p:spPr>
          <a:xfrm>
            <a:off x="1273442" y="313152"/>
            <a:ext cx="7991208" cy="60812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01" b="3218"/>
          <a:stretch/>
        </p:blipFill>
        <p:spPr>
          <a:xfrm>
            <a:off x="1273442" y="324501"/>
            <a:ext cx="7991208" cy="60699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4750" y="6453286"/>
            <a:ext cx="283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Ubuntu Light" panose="020B0304030602030204" pitchFamily="34" charset="0"/>
              </a:rPr>
              <a:t>THE FIRST TECH DEMO</a:t>
            </a:r>
          </a:p>
        </p:txBody>
      </p:sp>
    </p:spTree>
    <p:extLst>
      <p:ext uri="{BB962C8B-B14F-4D97-AF65-F5344CB8AC3E}">
        <p14:creationId xmlns:p14="http://schemas.microsoft.com/office/powerpoint/2010/main" val="268342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45" y="-1"/>
            <a:ext cx="14282345" cy="90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4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946" y="0"/>
            <a:ext cx="14282343" cy="906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5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"/>
            <a:ext cx="12191998" cy="774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2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7001" cy="77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"/>
            <a:ext cx="12197004" cy="77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77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3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7001" cy="77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8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74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2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63" y="0"/>
            <a:ext cx="12198263" cy="774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5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74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5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0200" y="971550"/>
            <a:ext cx="8083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2"/>
                </a:solidFill>
                <a:latin typeface="Ubuntu Medium" panose="020B0604030602030204" pitchFamily="34" charset="0"/>
              </a:rPr>
              <a:t>Our plans had to change</a:t>
            </a:r>
          </a:p>
          <a:p>
            <a:r>
              <a:rPr lang="en-GB" sz="5400" dirty="0">
                <a:solidFill>
                  <a:schemeClr val="bg2"/>
                </a:solidFill>
                <a:latin typeface="Ubuntu Medium" panose="020B0604030602030204" pitchFamily="34" charset="0"/>
              </a:rPr>
              <a:t>during the project.</a:t>
            </a:r>
          </a:p>
        </p:txBody>
      </p:sp>
    </p:spTree>
    <p:extLst>
      <p:ext uri="{BB962C8B-B14F-4D97-AF65-F5344CB8AC3E}">
        <p14:creationId xmlns:p14="http://schemas.microsoft.com/office/powerpoint/2010/main" val="374099574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7001" cy="77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8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74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4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7001" cy="774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6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5600" y="1232807"/>
            <a:ext cx="726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  <a:latin typeface="Ubuntu Medium" panose="020B0604030602030204" pitchFamily="34" charset="0"/>
              </a:rPr>
              <a:t>General service for B2C</a:t>
            </a:r>
            <a:endParaRPr lang="en-GB" sz="5400" dirty="0">
              <a:latin typeface="Ubuntu Medium" panose="020B06040306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25600" y="2473013"/>
            <a:ext cx="726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solidFill>
                  <a:schemeClr val="bg2">
                    <a:lumMod val="50000"/>
                  </a:schemeClr>
                </a:solidFill>
                <a:latin typeface="Ubuntu Medium" panose="020B0604030602030204" pitchFamily="34" charset="0"/>
              </a:rPr>
              <a:t>Tailored service for B2B</a:t>
            </a:r>
            <a:endParaRPr lang="en-GB" sz="5400" dirty="0">
              <a:latin typeface="Ubuntu Medium" panose="020B06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25600" y="3742176"/>
            <a:ext cx="726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 smtClean="0">
                <a:solidFill>
                  <a:schemeClr val="bg2">
                    <a:lumMod val="50000"/>
                  </a:schemeClr>
                </a:solidFill>
                <a:latin typeface="Ubuntu Medium" panose="020B0604030602030204" pitchFamily="34" charset="0"/>
              </a:rPr>
              <a:t>www.smartxchange.es</a:t>
            </a:r>
            <a:endParaRPr lang="en-GB" sz="5400" dirty="0">
              <a:latin typeface="Ubuntu Medium" panose="020B06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75274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0200" y="971550"/>
            <a:ext cx="76815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200" dirty="0">
                <a:latin typeface="Ubuntu Medium" panose="020B0604030602030204" pitchFamily="34" charset="0"/>
              </a:rPr>
              <a:t>95% of the interviewed learn a 2</a:t>
            </a:r>
            <a:r>
              <a:rPr lang="en-GB" sz="5200" baseline="30000" dirty="0">
                <a:latin typeface="Ubuntu Medium" panose="020B0604030602030204" pitchFamily="34" charset="0"/>
              </a:rPr>
              <a:t>nd</a:t>
            </a:r>
            <a:r>
              <a:rPr lang="en-GB" sz="5200" dirty="0">
                <a:latin typeface="Ubuntu Medium" panose="020B0604030602030204" pitchFamily="34" charset="0"/>
              </a:rPr>
              <a:t> language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4750" y="6453286"/>
            <a:ext cx="283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Ubuntu Light" panose="020B0304030602030204" pitchFamily="34" charset="0"/>
              </a:rPr>
              <a:t>THE ENVIRONMENT</a:t>
            </a: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467638257"/>
              </p:ext>
            </p:extLst>
          </p:nvPr>
        </p:nvGraphicFramePr>
        <p:xfrm>
          <a:off x="5818340" y="2725876"/>
          <a:ext cx="3249808" cy="2166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6969698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4750" y="6453286"/>
            <a:ext cx="283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Ubuntu Light" panose="020B0304030602030204" pitchFamily="34" charset="0"/>
              </a:rPr>
              <a:t>THE ENVIRONMENT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971550"/>
            <a:ext cx="726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Ubuntu Medium" panose="020B0604030602030204" pitchFamily="34" charset="0"/>
              </a:rPr>
              <a:t>85% want to practice a language right now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720953718"/>
              </p:ext>
            </p:extLst>
          </p:nvPr>
        </p:nvGraphicFramePr>
        <p:xfrm>
          <a:off x="5818340" y="2725876"/>
          <a:ext cx="3249808" cy="2166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1584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4750" y="6453286"/>
            <a:ext cx="283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Ubuntu Light" panose="020B0304030602030204" pitchFamily="34" charset="0"/>
              </a:rPr>
              <a:t>THE ENVIRONMENT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971550"/>
            <a:ext cx="726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latin typeface="Ubuntu Medium" panose="020B0604030602030204" pitchFamily="34" charset="0"/>
              </a:rPr>
              <a:t>79% </a:t>
            </a:r>
            <a:r>
              <a:rPr lang="en-GB" sz="5400" dirty="0">
                <a:latin typeface="Ubuntu Medium" panose="020B0604030602030204" pitchFamily="34" charset="0"/>
              </a:rPr>
              <a:t>are confident in meeting new people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691149220"/>
              </p:ext>
            </p:extLst>
          </p:nvPr>
        </p:nvGraphicFramePr>
        <p:xfrm>
          <a:off x="5818340" y="2725876"/>
          <a:ext cx="3249808" cy="2166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382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4750" y="6453286"/>
            <a:ext cx="283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Ubuntu Light" panose="020B0304030602030204" pitchFamily="34" charset="0"/>
              </a:rPr>
              <a:t>THE ENVIRONMENT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199" y="971550"/>
            <a:ext cx="739348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Ubuntu Light" panose="020B0304030602030204" pitchFamily="34" charset="0"/>
              </a:rPr>
              <a:t>The best competitors</a:t>
            </a:r>
            <a:endParaRPr lang="en-GB" sz="2700" dirty="0">
              <a:latin typeface="Ubuntu Light" panose="020B0304030602030204" pitchFamily="34" charset="0"/>
            </a:endParaRPr>
          </a:p>
          <a:p>
            <a:r>
              <a:rPr lang="en-GB" sz="4100" dirty="0">
                <a:latin typeface="Ubuntu Medium" panose="020B0604030602030204" pitchFamily="34" charset="0"/>
              </a:rPr>
              <a:t>use cartoonish graphics and incorporate gamification.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5750" t="22222" r="58000" b="39648"/>
          <a:stretch/>
        </p:blipFill>
        <p:spPr>
          <a:xfrm>
            <a:off x="7496011" y="3350031"/>
            <a:ext cx="1672753" cy="13667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10313" t="33778" r="50686" b="27222"/>
          <a:stretch/>
        </p:blipFill>
        <p:spPr>
          <a:xfrm>
            <a:off x="4964801" y="3350031"/>
            <a:ext cx="2429774" cy="136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6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6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4750" y="6453286"/>
            <a:ext cx="2832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Ubuntu Light" panose="020B0304030602030204" pitchFamily="34" charset="0"/>
              </a:rPr>
              <a:t>THE ENVIRONMENT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25600" y="971550"/>
            <a:ext cx="74432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2">
                    <a:lumMod val="50000"/>
                  </a:schemeClr>
                </a:solidFill>
                <a:latin typeface="Ubuntu Medium" panose="020B0604030602030204" pitchFamily="34" charset="0"/>
              </a:rPr>
              <a:t>1.</a:t>
            </a:r>
            <a:r>
              <a:rPr lang="en-GB" sz="5400" dirty="0">
                <a:latin typeface="Ubuntu Medium" panose="020B0604030602030204" pitchFamily="34" charset="0"/>
              </a:rPr>
              <a:t>Madrid testing</a:t>
            </a:r>
          </a:p>
          <a:p>
            <a:r>
              <a:rPr lang="en-GB" sz="2700" dirty="0">
                <a:latin typeface="Ubuntu Light" panose="020B0304030602030204" pitchFamily="34" charset="0"/>
              </a:rPr>
              <a:t>        ABOUT 30.000 EARLY ADOPTERS </a:t>
            </a:r>
            <a:endParaRPr lang="en-GB" sz="2700" dirty="0">
              <a:latin typeface="Ubuntu Medium" panose="020B0604030602030204" pitchFamily="34" charset="0"/>
            </a:endParaRPr>
          </a:p>
          <a:p>
            <a:r>
              <a:rPr lang="en-GB" sz="5400" dirty="0">
                <a:solidFill>
                  <a:schemeClr val="bg2">
                    <a:lumMod val="50000"/>
                  </a:schemeClr>
                </a:solidFill>
                <a:latin typeface="Ubuntu Medium" panose="020B0604030602030204" pitchFamily="34" charset="0"/>
              </a:rPr>
              <a:t>2.</a:t>
            </a:r>
            <a:r>
              <a:rPr lang="en-GB" sz="5400" dirty="0">
                <a:latin typeface="Ubuntu Medium" panose="020B0604030602030204" pitchFamily="34" charset="0"/>
              </a:rPr>
              <a:t>EU expansion</a:t>
            </a:r>
          </a:p>
          <a:p>
            <a:r>
              <a:rPr lang="en-GB" sz="2700" dirty="0">
                <a:latin typeface="Ubuntu Light" panose="020B0304030602030204" pitchFamily="34" charset="0"/>
              </a:rPr>
              <a:t>        </a:t>
            </a:r>
            <a:r>
              <a:rPr lang="en-GB" sz="2700" dirty="0" smtClean="0">
                <a:latin typeface="Ubuntu Light" panose="020B0304030602030204" pitchFamily="34" charset="0"/>
              </a:rPr>
              <a:t>MILLIONS OF </a:t>
            </a:r>
            <a:r>
              <a:rPr lang="en-GB" sz="2700" dirty="0">
                <a:latin typeface="Ubuntu Light" panose="020B0304030602030204" pitchFamily="34" charset="0"/>
              </a:rPr>
              <a:t>FOREIGN RESIDENTS + </a:t>
            </a:r>
          </a:p>
          <a:p>
            <a:r>
              <a:rPr lang="en-GB" sz="2700" dirty="0">
                <a:latin typeface="Ubuntu Light" panose="020B0304030602030204" pitchFamily="34" charset="0"/>
              </a:rPr>
              <a:t>        MANY MORE LOCALS IN TOP 5 COUNTRIES</a:t>
            </a:r>
          </a:p>
        </p:txBody>
      </p:sp>
    </p:spTree>
    <p:extLst>
      <p:ext uri="{BB962C8B-B14F-4D97-AF65-F5344CB8AC3E}">
        <p14:creationId xmlns:p14="http://schemas.microsoft.com/office/powerpoint/2010/main" val="260968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8711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E256"/>
      </a:accent1>
      <a:accent2>
        <a:srgbClr val="ADDAB7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2706</TotalTime>
  <Words>221</Words>
  <Application>Microsoft Macintosh PowerPoint</Application>
  <PresentationFormat>Widescreen</PresentationFormat>
  <Paragraphs>36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Ubuntu Light</vt:lpstr>
      <vt:lpstr>Ubuntu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S</dc:creator>
  <cp:lastModifiedBy>Sebastian Peterlin</cp:lastModifiedBy>
  <cp:revision>69</cp:revision>
  <dcterms:created xsi:type="dcterms:W3CDTF">2016-07-09T14:08:31Z</dcterms:created>
  <dcterms:modified xsi:type="dcterms:W3CDTF">2016-09-27T20:16:20Z</dcterms:modified>
</cp:coreProperties>
</file>